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52" r:id="rId1"/>
    <p:sldMasterId id="2147483881" r:id="rId2"/>
  </p:sldMasterIdLst>
  <p:sldIdLst>
    <p:sldId id="256" r:id="rId3"/>
    <p:sldId id="257" r:id="rId4"/>
    <p:sldId id="262" r:id="rId5"/>
    <p:sldId id="260" r:id="rId6"/>
    <p:sldId id="261" r:id="rId7"/>
    <p:sldId id="263" r:id="rId8"/>
    <p:sldId id="265" r:id="rId9"/>
    <p:sldId id="266" r:id="rId10"/>
    <p:sldId id="267" r:id="rId11"/>
    <p:sldId id="270" r:id="rId12"/>
    <p:sldId id="268" r:id="rId13"/>
    <p:sldId id="271" r:id="rId14"/>
    <p:sldId id="272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22:20.5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33:42.2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6:35:51.2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364 1,'-2'4,"0"0,-1 0,0 0,0 0,0 0,0-1,-1 0,0 1,1-1,-1 0,0-1,0 1,-1-1,1 1,-1-1,1-1,-1 1,1-1,-1 1,-5-1,-10 2,0-1,-1-1,-30-3,19 1,-104 1,166 15,-19-10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7:11:54.1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1 220,'43'0,"77"-10,-71 5,-1 2,65 4,-36 0,-43-1,102 2,-110 0,0 2,0 0,29 9,-42-9,-1 1,16 9,-19-9,0 0,1-1,-1 0,1-1,14 4,-3-5,0 0,28-2,-28-1,-1 1,36 5,35 4,-59-7,-20 0,-1 0,0 0,17 7,-18-6,1 0,0 0,18 2,207-3,-125-3,475 1,-577 0,1 2,0-1,0 1,18 7,-15-5,23 4,2-3,52 10,-89-15,1 0,0 1,-1-1,1 0,-1 1,0 0,1-1,-1 1,1 0,-1 0,0 0,0 0,1 0,-1 0,0 0,0 0,0 1,0-1,0 0,-1 0,1 1,0-1,0 2,-1-1,1 0,-1 0,0 0,0 0,0 0,0 0,0 0,0 0,-1 0,1 0,-1 0,1 0,-1 0,0 0,-2 3,2-2,0-1,-1 0,0 0,1 1,-1-1,0 0,0-1,0 1,-1 0,1 0,-5 2,6-4,-1 1,1 0,-1-1,0 1,1-1,-1 0,0 1,1-1,-1 0,0 0,1 0,-1 0,0 0,1-1,-1 1,1 0,-1-1,0 1,1-1,-3-1,2 1,0-1,0 0,0 1,0-1,1 0,-1 0,1 0,-1 0,1-1,0 1,0 0,0 0,0-1,-1-3,-1-2,1-1,-1-16,1-78,3 72,-2 1,-5-38,4 55,-4-34,6 46,0 1,0-1,0 1,0-1,0 1,0-1,0 1,0-1,0 1,0-1,0 1,1-1,-1 1,0-1,0 1,0-1,1 1,-1-1,0 1,0 0,1-1,-1 1,0-1,1 1,-1 0,1-1,-1 1,0 0,1-1,0 1,0 0,0 0,0 0,0 0,0 0,0 1,0-1,0 0,0 0,-1 1,1-1,0 0,0 1,0-1,0 1,6 4,0 1,10 9,-14-12,79 68,-78-67,1 0,0-1,0 1,0-1,1-1,-1 1,1-1,6 2,2 0,0-1,17 2,-23-4,-1 1,1 1,0-1,-1 1,13 7,-12-5,1-1,0-1,15 5,-9-6,0 0,0-1,0-1,0 0,0-1,27-6,18-1,-1 7,0 2,74 10,88-6,-130-7,-33 3,68-2,-94-3,-23 3,0 0,0 0,0 1,1 0,8 2,85 5,-74-7,0 2,35 7,-17-1,91 5,51-13,-80-2,-58 1,63-8,-75 6,40 0,-1 2,-63-1,0 0,0-1,0 0,-1-1,1-1,-1 0,22-12,-21 10,1 1,0 0,0 2,0-1,1 2,28-2,104 3,-90 3,290 0,-339 1,-9 3,-11 9,4-7,-18 28,16-21,-1-1,-15 18,16-21,0 0,0 0,1 0,1 1,0 0,-9 24,15-35,0 1,-1 0,1-1,0 1,0 0,0-1,0 1,-1 0,1-1,0 1,0 0,0-1,0 1,1 0,-1 0,0-1,0 1,0 0,1-1,-1 1,0-1,0 1,1 0,-1-1,1 1,-1-1,0 1,2 0,-1 0,1 0,-1-1,0 1,1-1,-1 0,1 1,-1-1,1 0,-1 0,1 0,-1 0,3 0,4-1,0-1,0 0,0 0,7-3,2-2,28-11,1 1,50-11,-77 23,1-1,18-9,8-3,-32 13,-1-2,1 0,-1 0,16-13,-17 12,1 0,0 0,0 1,17-7,-21 11,0-1,0-1,12-7,-14 7,1 0,0 1,0 0,12-4,8-1,0 1,1 1,0 2,51-4,29 2,10 0,369 7,-384 8,-8 0,-67-8,158-1,-67-14,-78 8,68-2,-51 9,94 1,-36 14,-6 0,-96-14,0 2,28 8,-26-6,30 5,-8-4,39 12,-49-11,-1 0,2-2,37 2,-63-7,0-1,0 1,-1-1,1 0,0 0,4-2,16-3,37 1,92 4,-65 3,483-2,-543 1,33 6,-33-3,33 1,800-5,-385-1,-473 1,0 0,0 0,0 0,0 1,0-1,0 1,0 0,0 0,3 1,-5-1,1 0,-1 0,0 0,0 0,1 0,-1 1,0-1,0 0,0 1,-1-1,1 0,0 1,0-1,-1 1,1 0,-1-1,1 1,-1-1,0 3,3 19,-1 1,-1-1,-2 25,0-21,5 49,15 14,-13-67,0 1,-2-1,2 33,-6-54,0 0,0 0,0 0,0 0,1 0,-1 0,1 0,-1 0,1 0,0 0,-1 0,1 0,0 0,3 3,-3-4,1 0,-1 0,0 0,1-1,0 1,-1 0,1-1,-1 1,1-1,0 1,0-1,-1 0,1 1,0-1,-1 0,1 0,3-1,2 1,0-1,0 1,-1-1,1-1,-1 1,1-1,-1-1,1 1,-1-1,0 0,0 0,0-1,-1 1,1-1,-1-1,7-5,11-13,-17 18,0-1,0 0,0-1,0 1,-1-1,0 0,5-10,-10 17,0-1,0 0,0 0,1 1,-1-1,0 0,0 0,0 1,-1-1,1 0,0 0,0 1,0-1,-1 0,1 0,0 1,0-1,-1 0,1 1,-1-1,0-1,-15-14,5 5,7 6,1-1,0 0,0 1,0-1,1 0,0 0,0-1,0 1,1 0,-1-12,0-7,4-37,-1 21,-2 2,1 21,-1 1,4-27,-2 43,-1-1,1 1,-1-1,1 1,-1-1,1 1,0-1,0 1,-1 0,1-1,0 1,0 0,0 0,1 0,-1-1,0 1,0 0,1 1,-1-1,0 0,1 0,-1 1,1-1,1 0,4-1,1 0,-1 1,0 0,9 0,2 0,45-6,58-9,-108 13,1-1,23-10,-24 8,1 1,22-6,27 1,0 3,109 2,-131 5,65 3,-89-1,-1 0,0 1,0 1,23 8,14 11,25 8,-67-27,1-1,0 0,0-1,23 1,-18-2,0-1,-1-1,1-1,0 0,-1-1,31-10,-39 10,40-14,95-21,-89 25,-38 8,32-5,36 4,26-2,-93 5,0 1,0-1,-1-1,1 0,-1-1,20-9,-20 6,0 2,0 0,0 1,29-6,69-1,37 11,-102 1,-402 0,348 0,-1 0,1 1,-1-1,1 1,0 0,-1 0,1 1,0 0,-7 2,10-2,-1-1,1 1,0 0,-1 0,1 0,0 0,0 0,0 1,0-1,1 0,-1 1,1-1,-1 1,1 0,0 0,0-1,0 1,-1 4,0 8,0-1,1 2,1-1,0 0,3 16,-3-29,1 1,-1-1,1 0,0 0,-1 1,1-1,0 0,1 0,-1 0,0 0,1 0,-1-1,1 1,-1 0,1-1,0 1,-1-1,1 1,0-1,0 0,3 1,4 3,1-1,0 0,15 3,-7-2,11 6,43 22,-43-18,-18-11,0 0,-1 0,2-1,-1 0,0-1,0 0,1-1,-1 0,20-1,-6 0,41 6,7 1,-62-7,103-1,-101 0,-1-2,0 0,-1 0,14-5,11-4,19-5,-34 10,0 0,1 2,0 0,44-3,8 2,-16 0,10-2,7-1,296 8,-186 2,-174-1,0-1,-1 0,1-1,0 0,0-1,-1 0,20-10,-5 5,-1 0,1 1,27-3,50-1,-53 5,-37 5,0 0,0-1,0 0,15-5,-8 1,-1 1,1 1,0 0,30-1,-10 4,48 5,-85-4,-1 0,1 0,-1 0,1 0,-1 0,1 1,0-1,-1 0,1 1,-1 0,0-1,1 1,-1 0,1 0,-1 0,0 0,0 0,1 0,-1 0,0 0,0 0,0 0,1 3,1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9:02:37.6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1 236,'33'0,"222"9,-153-2,-63-6,79 14,-85-9,0-1,40 0,68-6,-51 0,69 1,-147 1,0 0,0 1,0 1,0 0,21 9,-16-6,25 6,96 6,-122-16,42 3,145 9,-154-15,65 2,-70 6,-31-4,25 2,313-4,-180-2,179 1,-336-1,-1-1,1 0,-1-1,21-7,15-2,5-2,-35 9,-1 0,1 1,26-1,-14 4,-15 1,-1 0,1-1,0-1,-1-1,22-5,-12-1,1 2,1 1,-1 2,1 0,0 2,41 1,275 3,-217-3,-22 9,-1 0,-91-8,0 0,0 1,0 0,0 1,0 0,12 4,11 4,-1-2,1-1,1-2,-1-1,67-2,721-4,-495 3,-309-2,0 0,0-2,-1 0,1-1,-1-1,0 0,31-14,-45 17,1 0,0 1,0 0,0 0,0 0,0 1,1 0,-1 0,0 0,0 0,8 3,6 1,31 11,-29-8,114 31,20 7,-102-32,-35-9,21 7,-19-3,-6-3,0 0,0 0,0-2,0 1,23 1,172-5,-92-1,-114 1,15 0,1 0,0-2,35-6,-56 6,-10-1,-22-3,23 4,-71-15,-41-7,105 20,0-1,-25-9,29 9,0 0,0 1,-1 0,1 1,-18-1,12 4,6 0,0-1,-20-3,29 3,0-1,1 1,-1-1,0 0,1 0,0 0,-1 0,1-1,0 0,0 0,-3-3,-34-28,32 28,0-1,0-1,0 0,1 0,-10-13,-23-28,44 54,1-1,-1 0,1 0,0 0,0 0,0-1,1 0,-1 1,1-2,-1 1,1 0,0-1,7 2,10 4,1 0,0-2,0-1,36 4,26-2,48 1,-81-7,-19 0,46-5,-67 2,0-1,-1 0,1-1,12-5,-13 4,-1 1,1 0,0 1,1 0,14-1,189 2,-108 3,383-1,-478 1,1 1,-1 0,0 0,-1 1,1 1,13 6,-12-5,0-1,-1 0,1-1,1 0,15 1,199-3,-103-3,908 2,-1026 0,-1-1,1 1,-1-1,0-1,0 0,11-3,35-21,-39 19,-1 0,2 1,24-8,-22 11,1 0,0 1,0 0,-1 2,1 0,0 1,0 0,0 1,0 1,-1 1,29 10,-26-7,0-2,1 0,0-1,0-1,0-1,22 0,-27 0,0 0,27 8,-25-6,27 5,17-6,66-3,-42-2,-59 2,26 1,83-11,-106 7,44 1,-51 2,-1 0,0-1,0-1,34-9,83-24,-109 29,1 2,54-1,-9 4,68 3,-127 2,-13 0,-10-1,-7 0,0-2,-1 0,-21-2,23 1,31-1,0 1,0 1,-1 1,1 0,21 6,-13-1,-1-2,1-1,28 1,-47-5,85 13,224-11,-172-3,-117 0,-1-2,39-8,-32 5,35-3,43 8,2 1,-96-2,0-1,24-6,14-3,-4 7,-40 5,1 0,-1-1,0-1,0 0,0 0,0-1,0-1,16-7,-8 2,0-1,1 2,0 1,1 0,30-5,27-5,71-11,-145 28,1-1,0 1,0 0,0 0,0 1,-1 0,1-1,0 2,4 0,-7-1,-1 0,1-1,-1 1,0 0,1 0,-1 0,0 0,0 0,0 0,0 0,1 0,-2 1,1-1,0 0,0 1,0-1,-1 1,1-1,0 1,-1-1,1 1,-1-1,0 1,0-1,1 1,-1-1,0 1,0 0,-1-1,1 1,0 1,-1-1,1 0,0 0,-1 0,1 0,-1 0,0 0,0 0,0 0,0-1,0 1,0 0,0 0,0-1,-1 1,1-1,-1 1,1-1,-1 0,1 0,-1 1,0-1,0 0,1-1,-1 1,0 0,-3 0,-3 1,-1 0,0-1,0 0,-17-1,-9 2,31-2,-29 7,67-3,5-5,55-8,-24 3,119 4,-90 4,244-2,-335 0,1 1,-1 0,1 0,-1 1,0 0,0 0,0 1,0 0,0 0,-1 1,1 0,-1 1,12 9,-15-12,1 1,0-1,-1 1,1-1,0-1,0 1,0-1,0 0,1 0,5 0,10 1,26-3,-24 0,69 1,48-2,-118-1,-1-1,42-12,-41 9,1 1,28-4,4 7,61 4,-37 0,258-1,-312 1,33 6,19 1,144-8,-217-1,11 3,-14-2,-1 0,0 0,1 1,-1-1,0 0,1 0,-1 1,0-1,1 0,-1 1,0-1,0 0,1 1,-1-1,0 0,0 1,0-1,1 1,-1-1,0 1,0-1,0 0,0 1,0-1,0 1,0-1,0 0,0 1,0 0,0 0,0 0,1 0,-1 0,0 0,1 0,-1-1,1 1,-1 0,1 0,-1 0,1 0,-1-1,1 1,0 0,0 0,-1-1,1 1,0-1,0 1,0-1,0 1,1 0,23 8,2-4,-1-1,1-2,1-1,40-3,-9 0,-37 2,44 0,90-12,-104 3,1-3,59-21,-58 17,73-13,-77 20,38-17,-10 2,-41 17,0 2,50-2,75 7,-64 1,264-1,-351 0,-1 0,1 1,0 0,-1 0,1 1,-1 0,17 7,-26-9,0 1,0-1,0 0,0 1,0-1,0 1,-1-1,1 1,0 0,0-1,-1 1,1 0,0-1,-1 1,1 0,-1 0,1 0,-1 0,1 0,-1-1,1 1,-1 0,0 0,0 0,1 0,-1 0,0 0,0 0,0 0,0 0,0 2,-1-2,0 1,0-1,1 0,-1 1,0-1,0 0,0 0,-1 0,1 0,0 0,0 0,0 0,-1 0,1 0,-1 0,1-1,0 1,-1 0,-2 0,-65 15,52-13,0 1,1 0,-1 1,1 1,-22 11,14-5,-1-1,1-1,-2-1,1-1,-1-1,-36 4,-2 2,41-7,0-1,0-1,-1-1,1-1,-29-2,48 0,0 0,0-1,1 1,-1-1,0 0,1 0,-1-1,1 1,-1-1,1 1,-6-5,7 4,0 0,1 0,-1 0,1 0,-1 0,1 0,0 0,0-1,0 1,0 0,0-1,0 1,1-1,-1 1,1-1,0 1,-1-6,2 2,-2 0,1 0,-1 0,0 0,0 0,-1 0,0 0,0 0,0 0,-1 1,0-1,0 1,0 0,-1-1,1 2,-1-1,0 0,-1 1,1 0,-1 0,0 0,-9-5,13 8,1 1,-1-1,0 1,0-1,0 1,0 0,0-1,1 1,-1 0,0 0,0 0,0 0,0-1,0 1,-1 1,0 3,7 4,6 5,-4-4,-1-1,1-1,1 1,0-1,0 0,0-1,10 6,2-2,-1-1,2-1,39 11,68 5,-77-15,-7-4,0-1,0-2,52-5,-12-4,44-2,-112 9,-10 1,0-1,-1 0,1 0,0-1,0 1,0-1,-1 0,1-1,-1 0,1 0,10-5,3-4,1 0,0 2,41-14,-22 14,-27 7,0-1,18-6,-11 3,1 1,0 1,0 1,40-2,-14 1,56-14,-9 0,-78 17,0 0,0 0,0 1,20 3,-30-2,33 5,54 15,-84-19,0-1,1 1,-1-1,1 0,-1-1,11-1,-24 2,5 1,11 1,20 3,34-5,0-3,0-2,0-3,69-18,-85 16,99-6,49 13,-131 3,-60-1,1 0,-1 0,0 1,0 0,0 0,0 1,0-1,0 1,0 1,9 4,-5-2,0 0,0-1,1 0,-1-1,1-1,0 1,18 0,81-1,-78-3,513-1,-322 3,-201 0,-1 1,33 8,-29-5,32 3,1-3,107-4,-72-3,-36 2,67 1,-123-1,1 0,-1 0,1 0,-1 1,1-1,-1 0,1 1,-1-1,1 1,-1 0,0-1,1 1,-1 0,0 0,1 0,1 2,-1 0,-1 0,1-1,0 1,-1 0,0 0,2 5,-2-6,-1-1,1 1,0 0,1-1,-1 1,0-1,0 1,1-1,-1 0,0 0,1 1,0-1,-1 0,1 0,0 0,-1-1,1 1,0 0,0-1,-1 1,1-1,2 1,6 0,0 0,19 0,-21-1,513-3,-429 3,132-17,-140 9,130 2,-180 6,-19-1,-1 0,1-1,-1-1,18-6,-15 4,0 1,25-3,-24 6,11 0,-1-2,0-1,53-14,-56 9,2 2,-1 0,1 2,41-3,-43 5,0 0,46-13,-43 8,42-4,171 7,-136 7,-44-1,66-2,-100-3,35-8,-44 7,1 1,0 1,0 1,28 0,-44 2,-2 0,0 0,0-1,0 1,-1 0,1 0,0 0,0 0,0 0,0 1,-1-1,1 0,0 0,0 0,0 1,0-1,-1 0,1 1,0-1,-1 1,1-1,0 1,0-1,-1 1,1-1,-1 1,1 0,-1-1,1 1,-1 0,1 0,-1-1,0 1,1 0,-1 0,0 0,1 0,0 21,-1 1,0-1,-6 35,4-46,0-1,-1 1,0 0,-1-1,0 0,-1 0,1 0,-2 0,-12 16,12-19,-1-1,0 1,0-2,0 1,-9 4,-44 23,29-17,20-11,1 0,-1-1,0 0,-1-1,1 0,-1-1,0 0,1 0,-1-2,0 1,0-2,-17-1,28 1,-1 1,1 0,-1-1,0 1,1-1,-1 0,1 1,-1-1,1 0,0 0,-1 0,1 0,0 0,-3-2,-12-22,1 3,-5 1,-1 1,-1 1,-48-32,59 44,1 1,-1 1,0-1,-1 2,1 0,-21-5,12 6,1 0,-1 1,-28 2,23-1,18 1,-1-1,1 1,-1 1,0 0,1 0,-9 2,15-3,1 0,0 0,-1 1,1-1,0 0,-1 0,1 0,0 0,-1 1,1-1,0 0,0 0,-1 0,1 1,0-1,0 0,-1 1,1-1,0 0,0 0,0 1,0-1,0 0,-1 1,1-1,0 0,0 1,0-1,0 1,0-1,0 0,0 1,7 12,19 11,-23-22,4 4,1-1,-1 0,2 0,-1-1,0 0,10 3,53 11,-6-1,-22-5,1-2,63 7,91-2,-121-10,-54-4,1 0,0 1,-1 1,33 8,-40-7,1-2,-1 0,0 0,1-2,-1 0,25-3,13 0,-23 3,-13 1,29-3,-43 2,1-1,-1 1,0-1,0 0,0-1,0 1,0-1,-1 1,1-1,0 0,-1-1,5-3,-6 4,0 0,0-1,-1 1,1-1,-1 0,1 1,-1-1,0 0,0 0,0 0,-1 0,1 0,-1 0,1 0,-1 0,0 0,-1-4,1 5,0-1,0 0,0 0,0 0,0 0,1 0,-1 0,1 1,0-1,0 0,0 0,0 1,1-1,-1 1,1-1,-1 1,4-4,8-5,0 1,1 1,0 0,17-7,63-23,-82 35,0 1,0 0,1 1,23-1,51 4,-27 1,-4-1,66-2,-91-6,5 0,-34 7,0-1,0 1,0 0,0 1,-1-1,1 0,0 1,0-1,0 1,0-1,0 1,0 0,-1 0,1 0,1 1,-2-2,0 0,-1 1,1-1,-1 0,1 1,-1-1,1 1,-1-1,0 1,1-1,-1 1,1-1,-1 1,0-1,0 1,1-1,-1 1,0 0,0-1,0 1,1 0,-1-1,0 1,0-1,0 1,0 0,0 1,-1-2,1 1,-1 0,0 0,1 0,-1 0,0 0,0-1,1 1,-1 0,0-1,0 1,0 0,0-1,-2 1,-2 2,-1-1,1 0,-1-1,-11 2,-12-1,26 0,7 0,10 2,-12-3,37 11,-21-6,1-1,0 0,26 2,147-6,-97-2,578 1,-654-1,-1-1,1-1,23-6,-21 4,0 1,25-2,262 4,-164 3,-116-2,41-7,-28 2,2 0,66-5,194 11,-136 0,-148 1,36 6,-6 0,-46-7,1 1,0-1,-1 1,1 0,-1 0,0 0,5 2,3 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9:02:39.5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0:33:33.9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0:33:42.81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56,'1'0,"54"0,87 10,-68 2,138 4,361-17,-538-1,37-6,29-2,63 9,230 27,-173-11,0-16,-73-1,393 2,-388-9,-4 0,-91 10,-29 0,0-1,0-1,41-7,-61 6,-1 0,1 0,-1-1,0-1,0 1,8-6,-8 5,0 1,0-1,1 1,-1 1,1-1,0 2,-1-1,12 0,74 3,-55 0,27 3,91 17,-131-17,-6 0,37 0,-48-4,-1-1,0 0,1 0,-1 0,0-1,0 0,9-4,-6 1,-1 1,0 1,1 0,0 0,-1 1,1 0,0 1,0 1,0-1,0 2,0-1,0 2,15 2,76 20,-86-21,1-1,26 1,-31-3,1 0,0 1,0 1,-1 0,1 1,12 5,-3-1,43 10,-13-5,-26-6,1 0,0-3,32 2,87-6,-58-1,289 2,-354-1,38-7,-36 4,29-1,-34 5,4 0,-1-1,41-8,70-16,-114 22,80-12,-85 11,20-8,-22 8,0-1,20-3,130-13,-120 13,-29 5,-1 0,18-1,241 3,-137 2,-111-1,40 6,-52-4,0 0,-1 1,1 1,-1 0,15 7,-1 2,1-1,0-2,0 0,1-2,0-1,1-1,-1-1,1-2,29 0,777-4,-819 0,-1 0,23-6,-19 4,21-2,36 4,-48 2,0-2,46-6,-52 3,-6 2,0-1,-1-1,24-9,-18 6,0 1,0 1,41-6,-40 7,6 1,44 0,-46 3,0-1,29-5,-3 0,0 1,84 4,-88 2,-38-1,0 1,1 0,-1 0,0 1,0 0,15 7,-5-1,-1 1,17 12,-29-18,0 0,1-1,-1 1,1-1,-1-1,1 1,0-1,12 1,-11-2,-1 1,1 0,-1 0,0 1,0 0,13 6,-11-4,0-1,1 0,-1 0,0-1,1 0,-1 0,1-1,12 0,-4 0,-15-1,-1 1,1-1,0 1,-1 0,1-1,-1 1,1 1,-1-1,5 3,-7-4,0 0,0 0,1 0,-1 1,0-1,0 0,1 0,-1 1,0-1,0 0,0 0,1 1,-1-1,0 0,0 1,0-1,0 0,0 0,0 1,0-1,0 0,1 1,-1-1,0 0,0 1,-1-1,1 0,0 1,0 0,0-1,-1 1,0 0,0-1,1 1,-1 0,0-1,0 1,0-1,0 1,1-1,-1 1,0-1,0 0,0 0,-2 1,-17 3,0-2,0 0,0-1,-41-3,12 1,-804 0,444 1,284 9,12 0,-533-8,310-2,-348 1,668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1:27:20.74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1 239,'8'0,"0"1,0 0,10 3,4 0,166 17,-89-12,479 24,264-35,-655 11,4 1,-172-12,0 0,0-1,31-8,-28 5,1 1,22-2,162 6,-15 1,-171-2,-1-1,1-1,25-9,-29 8,-5 2,0 1,0 1,20-1,-24 2,0 0,1 0,-1-1,0 0,0-1,0 1,0-2,0 1,12-7,-1-1,41-14,-26 11,-26 9,-1 1,-1-1,9-6,-9 5,1 0,14-6,11 0,0 1,1 1,0 2,41-4,90 6,-57 3,-98 1,0 0,1-1,-1 0,16-7,18-4,-32 11,0-1,0 0,-1-1,1 0,-1 0,0-1,12-8,-16 9,-1 1,1 0,0 0,0 0,0 1,1 0,-1 0,0 1,1-1,-1 1,1 1,12-1,7 1,13 0,-39 0,0 0,1 0,-1 0,0 0,0 0,1 0,-1 0,0 0,0 0,1 0,-1 0,0 0,0 0,1 0,-1 0,0 0,0 0,1 1,-1-1,0 0,0 0,0 0,1 0,-1 0,0 1,0-1,0 0,0 0,1 0,-1 1,0-1,0 0,0 0,0 1,-10 4,-10-1,0 0,-29 0,-5 1,-436 80,471-80,0 2,0 0,1 1,-1 1,2 0,-33 24,49-32,0-1,1 0,-1 1,1-1,-1 0,1 1,-1-1,1 0,0 1,-1-1,1 1,-1-1,1 1,0-1,0 1,-1-1,1 1,0 0,0-1,-1 1,1-1,0 1,0 0,0-1,0 2,0-2,1 1,-1-1,1 1,-1 0,0-1,1 1,-1-1,1 1,0-1,-1 1,1-1,-1 0,1 1,0-1,-1 0,1 1,1-1,5 2,-1 0,1-1,9 1,241 2,-140-6,-83 1,0-2,38-7,66-21,-81 17,0 2,81-7,91 19,-108 1,-86 0,34 7,33 1,-82-9,-12-1,0 1,0 0,0 1,0 0,-1 0,1 0,0 1,0 0,12 6,-6-2,0 0,0-1,1 0,0-1,17 2,79 3,-97-8,1 0,-1 1,0 1,27 9,-40-12,-1 0,0 0,1 0,-1 0,1 0,-1 0,0 0,1 0,-1 1,1-1,-1 0,0 0,1 1,-1-1,0 0,1 0,-1 1,0-1,0 0,1 1,-1-1,0 0,0 1,0-1,1 0,-1 1,0-1,0 1,0-1,0 1,0 0,0-1,-1 1,1-1,-1 1,1-1,-1 1,1-1,-1 1,1-1,-1 1,0-1,1 1,-1-1,0 0,0 1,-35 11,33-12,-33 8,0-1,-72 3,-77-11,84-1,-66 2,151-1,1-1,0 0,0-2,1 1,-28-12,24 8,0 1,-1 1,-22-3,-7 5,-1 1,-55 7,-116 27,117-14,90-15,13-3,0 0,0 0,0 0,0 0,0 0,0 0,1 0,-1 0,0 0,0 0,0 0,0 0,0 0,0 0,0 0,0 0,0 0,0 0,0 0,0 0,0 0,0 0,0 0,0 0,0 0,0 0,0 0,0 0,0 0,0 0,1 0,-1 0,0 0,0 1,0-1,0 0,0 0,0 0,0 0,0 0,0 0,0 0,0 0,0 0,0 0,0 0,0 0,0 0,0 0,0 0,22 1,59-2,137 17,506 116,-620-108,-46-9,120 15,-164-30,0-1,0-1,0 0,0 0,-1-1,19-8,27-4,29-2,80-18,-133 27,0 1,1 2,37-1,109 7,-72 1,-22-3,92 3,-89 6,15 1,9 1,9-1,-63-8,4 0,68-7,-125 5,0-1,0 1,-1-2,1 1,-1-1,1 0,-1-1,0 0,0 0,9-7,-10 7,0 0,0 1,1 0,-1 0,1 0,0 1,0 0,12-2,5 1,31-1,17-1,192-59,-224 50,0-2,-1-1,47-29,-71 38,1 1,-1 1,29-8,49-6,7-1,-81 16,-1 1,1 1,36-1,56 8,-88-2,0 0,-1 2,1 1,-1 1,0 0,0 2,-1 1,25 13,-37-18,1 1,0-1,0-1,0 0,15 3,52 1,-68-6,-7-1,0 0,0 0,-1 0,1 1,0-1,0 1,-1-1,1 1,0-1,-1 1,1 0,-1 0,1 0,-1 0,1 0,-1 0,0 0,1 1,-1-1,0 0,0 1,0-1,0 1,0-1,0 1,0 0,-1-1,1 1,-1 0,1 2,1 4,-2 1,1 0,-1-1,0 1,-2 9,1 0,1 10,1-20,-1 0,0 1,-1-1,0 0,0 1,-3 9,3-16,0-1,0 1,0-1,0 1,0-1,0 0,0 0,-1 0,1 1,0-1,-1 0,1 0,-1-1,1 1,-1 0,1 0,-1-1,0 1,1-1,-1 0,-2 1,-5 0,0 0,-17-1,18 0,-42 0,-13 0,0-2,-67-12,56-5,55 13,0 1,-1 0,-29-2,10 6,30 2,-1-1,0 0,1-1,-1 0,1 0,-1-1,-9-3,1-2,0 2,-1 0,0 1,0 1,-22-1,-98 4,65 2,-42-2,99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1:34:19.3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1:34:23.4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1255 93,'20'68,"5"17,-23-81,-1 0,1 0,-1-1,1 1,0 0,1-1,-1 1,0-1,1 0,0 0,0 0,0 0,0 0,0-1,1 1,-1-1,1 0,0 0,0 0,-1-1,1 1,0-1,8 2,9 1,1 0,0-2,0 0,0-1,24-3,-39 1,-1-1,0 0,0 0,0 0,0-1,0 0,0 0,-1-1,1 0,7-6,-1-1,-1 0,0 0,12-17,-19 22,0-1,-1 1,5-11,-5 10,0 1,0-1,5-6,-6 11,-1 0,1 0,0 0,0 0,0 0,1 0,-1 1,0-1,0 1,1-1,5-1,5-1,0 1,1 1,-1 0,26-1,11 0,305-66,-342 65,1-1,16-8,-19 8,0 1,0 0,0 0,17-3,17 3,91 4,-55 2,-65-2,1 0,0 1,-1 1,1 0,-1 1,0 1,22 8,-28-9,0 0,0 0,17 1,-15-2,0 0,13 5,-19-5,15 5,-21-7,1 0,0 1,0-1,0 0,0 1,0-1,0 1,-1-1,1 1,0 0,0-1,-1 1,1 0,0 0,0 1,-1-2,0 1,-1-1,1 0,0 1,0-1,-1 0,1 1,0-1,-1 0,1 0,0 1,-1-1,1 0,0 0,-1 0,1 0,-1 1,1-1,0 0,-1 0,1 0,-1 0,1 0,0 0,-1 0,1 0,-1 0,-16 1,16-1,-172-1,-38 1,-36 31,170-13,52-11,-1-1,-42 4,-130-9,116-2,67 1,0-1,-1 0,1-1,0-1,-27-8,25 6,0 0,0 2,0 0,-26-1,-71 4,51 2,-624-2,677 1,0 0,1 1,-1 0,0 0,-16 8,15-6,0-1,-1 1,-18 2,-149-4,93-4,-159 2,245 0,-2 0,0 0,0 0,-1 0,1 0,0 1,0-1,0 0,0 1,0 0,0-1,0 1,-4 2,-1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22:25.98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1603 17,'-797'0,"769"-1,-30-5,-21-2,51 7,0 1,1 2,-41 6,27-2,31-5,-1 0,1 1,0 0,-14 5,-65 24,79-27,0-1,0 0,0 0,-1-1,-18 2,-53-4,60-1,0 1,0 1,-30 5,37-3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22:27.83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632 48,'-33'1,"-1"-2,1-2,-50-9,45 5,-2 2,1 2,-67 2,58 2,30-2,-37-7,34 5,-28-2,31 4,1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22:29.3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12:22:57.09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5:16:18.74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5:16:20.8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0 160,'23'8,"-1"1,0 1,0 0,32 23,-46-28,0 1,0-2,0 1,1-1,-1-1,1 1,0-1,0-1,0 0,1 0,-1-1,0 0,19-1,3 0,-20 0,-1 0,0 0,1-1,19-5,-28 6,1-1,0-1,0 1,-1 0,1-1,0 1,-1-1,0 0,1 0,-1 0,0 0,0 0,0-1,0 1,0-1,-1 1,1-1,-1 1,0-1,1 0,-1 0,0 0,-1 0,1 0,0 0,-1 0,0 0,0 0,0-5,0 3,-1-1,0 1,0-1,0 1,-1 0,0-1,0 1,0 0,0 0,-1 0,0 0,0 1,0-1,-1 1,-5-6,-72-54,73 59,-1-1,0 1,0 1,-1 0,0 0,1 1,-1 0,-13-2,18 4,1 1,-1-1,1 1,-1 0,0 0,1 0,-1 1,1-1,-1 1,1 0,-1 1,1-1,0 1,-1 0,1 0,0 0,0 0,0 1,1 0,-6 4,5-3,1 1,0-1,-1 1,1-1,1 1,-1 0,1 0,-4 10,6-13,-1 0,1 0,-1 0,1 1,0-1,0 0,0 0,0 0,0 1,0-1,1 0,-1 0,1 0,-1 0,1 1,0-1,0 0,0 0,0-1,0 1,0 0,1 0,-1 0,3 2,11 7,0 0,1-1,0 0,0-1,1-1,30 10,-35-15,-1 0,1-1,0 0,0-1,1 0,-1-1,0 0,0-1,18-3,-29 3,0 1,0 0,0 0,0-1,0 1,0-1,0 1,0-1,0 1,0-1,0 1,0-1,0 0,0 0,0 1,-1-1,1 0,0 0,-1 0,1 0,0 0,-1 0,1-2,0 1,-1 0,0 0,0 0,0-1,0 1,0 0,-1 0,1 0,0 0,-1-1,-1-2,-3-7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5:16:40.17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0 263,'5'-3,"-1"-1,1 1,0-1,0 1,0 1,0-1,7-1,-5 1,1-1,11-7,-12 7,-1 1,1-1,0 1,0 0,0 0,0 1,1 0,-1 0,1 1,-1 0,1 0,0 1,-1 0,1 0,-1 1,1 0,-1 0,1 1,12 4,-5-1,0-1,0-1,1 0,21 0,64-3,-42-2,-25 2,-18-1,0 0,0 2,0 0,0 0,0 2,0 0,15 5,-11-1,0 0,0-2,1 0,-1-1,1-2,41 1,441-5,-494 2,0-1,-1-1,0 0,1 0,14-6,-13 5,0-1,0 2,18-4,-8 4,107-13,-106 11,-1-1,36-2,-51 7,0 0,1 0,-1 0,1 1,-1 0,1 0,-1 0,0 1,0 0,0 0,8 4,18 15,-1 2,44 43,-44-38,0-2,39 26,-63-48,1 0,0-1,0 0,0-1,0 0,0 0,0 0,1-1,11 1,6-1,38-5,-11 1,-26 3,-10 0,0 0,0-1,0 0,21-6,-33 6,-1 0,0 0,1 0,-1 0,0-1,0 1,0-1,0 0,0 0,-1 0,1 0,0-1,-1 1,0-1,1 0,-1 1,0-1,-1 0,1 0,0 0,-1 0,0-1,1 1,-1 0,1-6,-2 6,0 1,0 0,0-1,-1 1,1 0,0-1,-1 1,0 0,1 0,-1 0,0 0,0-1,0 1,-1 0,0-2,-26-29,21 26,-20-24,9 11,0 1,-1 0,-31-23,44 37,0 1,-1 0,0 0,0 1,0 0,0 0,0 1,-1 0,1 0,-1 0,1 1,-1 0,0 1,0 0,1 0,-14 2,20-2,-1 1,1-1,-1 0,1 1,-1-1,1 1,-1 0,1-1,0 1,-1 0,1 0,-2 1,2-1,1 0,-1-1,1 1,0 0,-1-1,1 1,-1 0,1 0,0-1,0 1,-1 0,1 0,0-1,0 1,0 0,0 0,0 0,0 0,1 2,-1-1,1 1,0-1,0 1,0-1,0 0,1 1,-1-1,1 0,-1 0,1 0,3 3,-2-1,1 0,0-1,-1 1,1-1,0 0,0 0,1 0,-1-1,1 0,-1 0,1 0,0 0,-1-1,1 1,0-1,9 1,16-2,-1 0,50-8,8 0,-67 6,0-1,0 0,0-1,0-1,-1-1,0-1,32-16,-21 9,1 2,0 2,1 0,52-7,-27 10,0 3,79 4,-52 2,-65-3,35-7,7 0,150 7,-109 2,-93-2,-1 0,0 0,0-1,0 0,0 0,9-4,-9 2,2 1,-1 0,0 1,14-2,11 2,-20 2,0 0,0-1,0-1,-1 0,1-1,-1-1,25-9,-32 10,1 0,0 0,0 1,0 0,0 1,0 0,0 0,0 0,0 1,12 0,3 3,45 10,-18-2,-32-8,-1 1,0 1,0 0,0 1,-1 1,0 0,25 17,-37-21,-1-1,1 0,-1 1,0-1,0 1,0 0,0 0,0-1,0 1,1 5,-2-7,-1 0,0 0,1 0,-1 0,0 0,0 0,0 0,0 0,0-1,0 1,0 0,0 0,0 0,0 0,0 0,-1 0,1 0,0 0,-1 0,1 0,0-1,-1 1,1 0,-1 0,0 0,1-1,-1 1,0 0,1-1,-1 1,0-1,0 1,1-1,-1 1,0-1,0 1,0-1,0 0,0 1,0-1,-1 0,-8 2,1 0,-1-1,0-1,-14 0,-11 0,-200 12,182-5,37-4,-26 2,-170-5,98 0,112 0,-2-1,0 1,0 1,0-1,0 1,-6 1,10-2,-1 0,1 0,0 0,-1 0,1 1,-1-1,1 0,-1 0,1 1,0-1,-1 0,1 1,0-1,-1 1,1-1,0 0,0 1,-1-1,1 1,0 0,0 0,0-1,0 1,0 0,0 0,0 0,0 0,0-1,0 1,1 0,-1 0,0-1,1 1,-1 0,0 0,1-1,0 2,2 1,0 1,1-1,-1 0,0 0,1-1,0 1,-1-1,1 0,0 0,0 0,5 1,8 3,24 4,4-1,88 4,-106-11,0 1,0 1,36 11,-33-8,1-1,0-1,0-2,0-1,34-2,-55-1,-1 0,0-1,1 0,-1 0,0-1,16-7,52-31,-46 24,-14 7,13-6,53-38,-68 41,-10 8,1 1,0-1,0 1,1 0,10-5,-7 5,0 1,0 0,1 1,-1 0,16-1,53 3,-59 2,1-2,-1 0,41-7,-49 4,-6 2,1 0,0-1,-1 0,1 0,-1-1,11-5,-8 3,0 1,1 1,-1-1,1 2,0-1,0 2,20-2,3-2,-9 2,31 1,-32 2,35-6,54-13,-85 15,0 2,0 0,36 4,-14-1,-37-1,0 2,19 3,17 3,-34-8,-7 0,-1 0,1 1,12 2,-17-3,0 1,-1 0,1-1,0 1,-1 0,1 0,-1 0,1 0,-1 0,0 0,1 0,-1 0,0 0,0 1,0-1,0 1,0-1,0 1,1 2,0-1,0 1,0 1,0 0,-1 0,1 0,0 9,-2-13,0 0,0 0,0 0,0 0,0 0,0 0,0 0,-1 0,1 0,0 0,-1 0,1 0,-1 0,1 0,-1-1,1 1,-1 0,1 0,-1-1,0 1,0 0,1-1,-1 1,0 0,0-1,0 1,0-1,1 0,-1 1,0-1,0 0,0 1,0-1,0 0,0 0,0 0,-1 0,-23 2,-43-2,43-1,0 1,-25 4,-28 4,-136-5,116-5,94 2,1 0,0 0,-1 1,1-1,-1 1,1-1,-4 3,6-3,0 0,1 1,-1-1,0 1,1-1,-1 1,0-1,1 1,-1 0,1-1,-1 1,1 0,0-1,-1 1,1 0,0-1,-1 1,1 0,0 0,0 0,0-1,0 1,0 0,0 0,0 0,0-1,0 1,0 0,0 0,0-1,0 1,1 0,-1 0,0-1,0 1,1 0,0 0,0 1,0 1,0-1,0 0,1 0,-1 0,1 0,0-1,-1 1,1 0,0-1,0 1,0-1,0 0,0 0,0 1,0-1,1 0,-1-1,0 1,1 0,-1-1,5 1,6 0,0 0,0-1,15-1,-11 0,615-1,-346 3,-265-2,32-6,-30 3,23 0,-23 4,-8 0,1 0,0-1,-1-1,1 0,23-8,70-22,-90 27,0 1,23-1,-25 3,-1 0,1-1,22-7,-22 3,0 1,0 1,1 1,0 0,0 1,30-1,-8 4,63-7,-55 2,79 4,-80 2,82-8,48-13,-140 16,0 2,72 3,-31 14,-55-10,38 5,-45-9,-1 0,0 1,0 1,0 1,0 0,-1 1,1 0,-1 1,-1 1,16 9,-15-8,1 0,0-1,0-1,0-1,23 6,-14-4,25 10,-39-13,1 0,-1-1,1-1,0 0,19 1,51-2,-49-2,-639 1,587 1,1 1,0 1,-22 6,-31 5,-101-11,105-3,61 0,0 1,-1 0,1 1,0 0,1 0,-12 5,10-4,-1 1,1-2,-15 4,10-5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5:16:29.1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5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34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4214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516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24931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44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38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27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29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5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1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90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94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95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42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57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75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6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4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0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8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1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8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8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customXml" Target="../ink/ink13.xml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29.png"/><Relationship Id="rId5" Type="http://schemas.openxmlformats.org/officeDocument/2006/relationships/customXml" Target="../ink/ink14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19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customXml" Target="../ink/ink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6.xml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customXml" Target="../ink/ink15.xml"/><Relationship Id="rId9" Type="http://schemas.openxmlformats.org/officeDocument/2006/relationships/customXml" Target="../ink/ink17.xml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737/RDS-2013-0009.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8.xml"/><Relationship Id="rId5" Type="http://schemas.openxmlformats.org/officeDocument/2006/relationships/image" Target="../media/image100.png"/><Relationship Id="rId10" Type="http://schemas.openxmlformats.org/officeDocument/2006/relationships/image" Target="../media/image13.png"/><Relationship Id="rId4" Type="http://schemas.openxmlformats.org/officeDocument/2006/relationships/customXml" Target="../ink/ink7.xml"/><Relationship Id="rId9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72EF-02C0-49B5-A9B7-875926069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371" y="988829"/>
            <a:ext cx="7496687" cy="2693261"/>
          </a:xfrm>
        </p:spPr>
        <p:txBody>
          <a:bodyPr/>
          <a:lstStyle/>
          <a:p>
            <a:r>
              <a:rPr lang="en-US" sz="6600" dirty="0"/>
              <a:t>Visualization of US Wildfire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FDA39-B280-4012-9122-17E91E56B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87" y="3888152"/>
            <a:ext cx="7766936" cy="1096899"/>
          </a:xfrm>
        </p:spPr>
        <p:txBody>
          <a:bodyPr/>
          <a:lstStyle/>
          <a:p>
            <a:r>
              <a:rPr lang="en-US" dirty="0"/>
              <a:t>By Aldo Zepeda &amp; </a:t>
            </a:r>
            <a:r>
              <a:rPr lang="en-US" dirty="0" err="1"/>
              <a:t>Hongbo</a:t>
            </a:r>
            <a:r>
              <a:rPr lang="en-US" dirty="0"/>
              <a:t> Wang</a:t>
            </a:r>
          </a:p>
          <a:p>
            <a:r>
              <a:rPr lang="en-US" dirty="0"/>
              <a:t>Team 8	</a:t>
            </a:r>
          </a:p>
        </p:txBody>
      </p:sp>
    </p:spTree>
    <p:extLst>
      <p:ext uri="{BB962C8B-B14F-4D97-AF65-F5344CB8AC3E}">
        <p14:creationId xmlns:p14="http://schemas.microsoft.com/office/powerpoint/2010/main" val="217696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D88A7B-60DE-4ADC-BB88-EDBC0640CE21}"/>
              </a:ext>
            </a:extLst>
          </p:cNvPr>
          <p:cNvSpPr txBox="1"/>
          <p:nvPr/>
        </p:nvSpPr>
        <p:spPr>
          <a:xfrm>
            <a:off x="1261566" y="6037074"/>
            <a:ext cx="4982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No apparent trend in annual # of fires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7F164-934F-4357-BB79-604A8B322B1D}"/>
              </a:ext>
            </a:extLst>
          </p:cNvPr>
          <p:cNvSpPr txBox="1"/>
          <p:nvPr/>
        </p:nvSpPr>
        <p:spPr>
          <a:xfrm>
            <a:off x="661315" y="934747"/>
            <a:ext cx="361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Number of Fires per Year </a:t>
            </a:r>
            <a:endParaRPr lang="en-US" sz="1050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DEC4E58-B9CC-47E6-9F6B-7735EA9A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" y="1504134"/>
            <a:ext cx="5475631" cy="4532940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48CD06FF-FEAF-4627-8A16-53B78D3D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287" y="1840723"/>
            <a:ext cx="6476162" cy="39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716A2E-F506-4161-B869-F0701E7F90AB}"/>
              </a:ext>
            </a:extLst>
          </p:cNvPr>
          <p:cNvSpPr txBox="1"/>
          <p:nvPr/>
        </p:nvSpPr>
        <p:spPr>
          <a:xfrm>
            <a:off x="5531182" y="1021699"/>
            <a:ext cx="587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</a:rPr>
              <a:t>Fires by Day of Year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4EAD68-5918-44D0-AD1F-3C80A65D8EA4}"/>
                  </a:ext>
                </a:extLst>
              </p14:cNvPr>
              <p14:cNvContentPartPr/>
              <p14:nvPr/>
            </p14:nvContentPartPr>
            <p14:xfrm>
              <a:off x="5508243" y="1659704"/>
              <a:ext cx="5712480" cy="26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4EAD68-5918-44D0-AD1F-3C80A65D8E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5603" y="1597064"/>
                <a:ext cx="5838120" cy="389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376D3B8-FD7F-42BA-A29D-E9071BFFE582}"/>
              </a:ext>
            </a:extLst>
          </p:cNvPr>
          <p:cNvSpPr txBox="1"/>
          <p:nvPr/>
        </p:nvSpPr>
        <p:spPr>
          <a:xfrm>
            <a:off x="515781" y="220914"/>
            <a:ext cx="783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Fire Statistics</a:t>
            </a:r>
          </a:p>
        </p:txBody>
      </p:sp>
    </p:spTree>
    <p:extLst>
      <p:ext uri="{BB962C8B-B14F-4D97-AF65-F5344CB8AC3E}">
        <p14:creationId xmlns:p14="http://schemas.microsoft.com/office/powerpoint/2010/main" val="323476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C687DAE-4060-4039-ADE4-2C0970F4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6" y="1047100"/>
            <a:ext cx="1733326" cy="34418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0AAD10-A5A2-4B09-99EE-392E0FBAB71A}"/>
              </a:ext>
            </a:extLst>
          </p:cNvPr>
          <p:cNvGrpSpPr/>
          <p:nvPr/>
        </p:nvGrpSpPr>
        <p:grpSpPr>
          <a:xfrm>
            <a:off x="1222443" y="1659704"/>
            <a:ext cx="10005840" cy="164160"/>
            <a:chOff x="1222443" y="1659704"/>
            <a:chExt cx="1000584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BCC16D-5BD6-4924-878F-EAA11C9A6776}"/>
                    </a:ext>
                  </a:extLst>
                </p14:cNvPr>
                <p14:cNvContentPartPr/>
                <p14:nvPr/>
              </p14:nvContentPartPr>
              <p14:xfrm>
                <a:off x="1222443" y="1659704"/>
                <a:ext cx="10005840" cy="16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BCC16D-5BD6-4924-878F-EAA11C9A67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9803" y="1596704"/>
                  <a:ext cx="10131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DCAF4F-E9AE-4327-A862-71E400C1F1B9}"/>
                    </a:ext>
                  </a:extLst>
                </p14:cNvPr>
                <p14:cNvContentPartPr/>
                <p14:nvPr/>
              </p14:nvContentPartPr>
              <p14:xfrm>
                <a:off x="11090043" y="171622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DCAF4F-E9AE-4327-A862-71E400C1F1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27403" y="165358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53C07F5E-9882-4454-8F1F-5AFFA52E1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529" y="1096548"/>
            <a:ext cx="5041732" cy="1721567"/>
          </a:xfrm>
          <a:prstGeom prst="rect">
            <a:avLst/>
          </a:prstGeo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D02B8B2F-ABB4-4058-B4FE-3231D4B80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404" y="4803631"/>
            <a:ext cx="3984521" cy="1342931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E588026D-04A2-46F2-9E46-C736F93CEC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6"/>
          <a:stretch/>
        </p:blipFill>
        <p:spPr>
          <a:xfrm>
            <a:off x="45274" y="4707885"/>
            <a:ext cx="4104130" cy="142952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978C1B38-0DEE-4BCF-B8CF-2B96D5A6B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4528" y="2818115"/>
            <a:ext cx="5041732" cy="1721567"/>
          </a:xfrm>
          <a:prstGeom prst="rect">
            <a:avLst/>
          </a:prstGeom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63B19AFA-9247-4FBC-8695-100B6438B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2797" y="1096548"/>
            <a:ext cx="5041732" cy="1721567"/>
          </a:xfrm>
          <a:prstGeom prst="rect">
            <a:avLst/>
          </a:prstGeom>
        </p:spPr>
      </p:pic>
      <p:pic>
        <p:nvPicPr>
          <p:cNvPr id="38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0152DB2D-2E54-4725-BFF4-45A3A01579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9495" y="2818115"/>
            <a:ext cx="5174158" cy="172156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F9036BF-F765-4A25-9A72-479BF1F63FC2}"/>
              </a:ext>
            </a:extLst>
          </p:cNvPr>
          <p:cNvSpPr txBox="1"/>
          <p:nvPr/>
        </p:nvSpPr>
        <p:spPr>
          <a:xfrm>
            <a:off x="460005" y="167875"/>
            <a:ext cx="826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Statistics on Causes of Fires Over Time</a:t>
            </a:r>
          </a:p>
        </p:txBody>
      </p:sp>
      <p:pic>
        <p:nvPicPr>
          <p:cNvPr id="54" name="Picture 53" descr="Chart, bar chart&#10;&#10;Description automatically generated">
            <a:extLst>
              <a:ext uri="{FF2B5EF4-FFF2-40B4-BE49-F238E27FC236}">
                <a16:creationId xmlns:a16="http://schemas.microsoft.com/office/drawing/2014/main" id="{5950C9CC-EA3F-4A56-B52C-442AF6D1CD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2102" y="4803631"/>
            <a:ext cx="3984522" cy="13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92B72A5-86C7-4066-958A-576D0638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5" y="953496"/>
            <a:ext cx="2715589" cy="5392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C9AB53-5605-4614-A79B-70B7CB024CC0}"/>
              </a:ext>
            </a:extLst>
          </p:cNvPr>
          <p:cNvSpPr txBox="1"/>
          <p:nvPr/>
        </p:nvSpPr>
        <p:spPr>
          <a:xfrm>
            <a:off x="3323528" y="984623"/>
            <a:ext cx="313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Total Acreage Burned by Cause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B997-3FFC-4BB3-AE54-285159C9915C}"/>
              </a:ext>
            </a:extLst>
          </p:cNvPr>
          <p:cNvSpPr txBox="1"/>
          <p:nvPr/>
        </p:nvSpPr>
        <p:spPr>
          <a:xfrm>
            <a:off x="2025979" y="4849297"/>
            <a:ext cx="4321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While there were trends in the number of fires started by each cause, the vast majority of acreage burned by wildfires are in lightning caused fires.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F4C301-1D29-427B-9412-3E4DBE07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982" y="4253267"/>
            <a:ext cx="5842716" cy="1969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8CF32CB-CFC8-4350-886C-DAD40DB41FA0}"/>
                  </a:ext>
                </a:extLst>
              </p14:cNvPr>
              <p14:cNvContentPartPr/>
              <p14:nvPr/>
            </p14:nvContentPartPr>
            <p14:xfrm>
              <a:off x="3019888" y="169968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8CF32CB-CFC8-4350-886C-DAD40DB41F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6888" y="163668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BA236-F1FA-44E9-A9AB-C88948E8E3E0}"/>
                  </a:ext>
                </a:extLst>
              </p14:cNvPr>
              <p14:cNvContentPartPr/>
              <p14:nvPr/>
            </p14:nvContentPartPr>
            <p14:xfrm>
              <a:off x="2891008" y="1679527"/>
              <a:ext cx="3461040" cy="59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BA236-F1FA-44E9-A9AB-C88948E8E3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8008" y="1616887"/>
                <a:ext cx="3586680" cy="185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Logo, company name, pie chart&#10;&#10;Description automatically generated">
            <a:extLst>
              <a:ext uri="{FF2B5EF4-FFF2-40B4-BE49-F238E27FC236}">
                <a16:creationId xmlns:a16="http://schemas.microsoft.com/office/drawing/2014/main" id="{7DC23C99-FA87-40D5-B08F-6BE7749B90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26" t="24559" r="24468" b="23914"/>
          <a:stretch/>
        </p:blipFill>
        <p:spPr>
          <a:xfrm>
            <a:off x="3479841" y="1408155"/>
            <a:ext cx="2865339" cy="29174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CF8DBA-D1D9-4774-ADB3-82C68FC270CE}"/>
              </a:ext>
            </a:extLst>
          </p:cNvPr>
          <p:cNvSpPr txBox="1"/>
          <p:nvPr/>
        </p:nvSpPr>
        <p:spPr>
          <a:xfrm>
            <a:off x="4186917" y="4291067"/>
            <a:ext cx="318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*representing 140 million acres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6B62D9-D346-41CA-BA77-26AF179510A1}"/>
                  </a:ext>
                </a:extLst>
              </p14:cNvPr>
              <p14:cNvContentPartPr/>
              <p14:nvPr/>
            </p14:nvContentPartPr>
            <p14:xfrm>
              <a:off x="8035768" y="1620127"/>
              <a:ext cx="3138480" cy="177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6B62D9-D346-41CA-BA77-26AF179510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73128" y="1557487"/>
                <a:ext cx="3264120" cy="30312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30EE574-C0DC-4888-BE20-B1B2956BA1F3}"/>
              </a:ext>
            </a:extLst>
          </p:cNvPr>
          <p:cNvSpPr txBox="1"/>
          <p:nvPr/>
        </p:nvSpPr>
        <p:spPr>
          <a:xfrm>
            <a:off x="7606800" y="984623"/>
            <a:ext cx="341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Number of fires by cause </a:t>
            </a:r>
          </a:p>
        </p:txBody>
      </p:sp>
      <p:pic>
        <p:nvPicPr>
          <p:cNvPr id="26" name="Picture 25" descr="Chart, pie chart&#10;&#10;Description automatically generated">
            <a:extLst>
              <a:ext uri="{FF2B5EF4-FFF2-40B4-BE49-F238E27FC236}">
                <a16:creationId xmlns:a16="http://schemas.microsoft.com/office/drawing/2014/main" id="{FA5F7184-17C2-4613-A0B9-A27F3BF473F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609" t="23279" r="23027" b="23490"/>
          <a:stretch/>
        </p:blipFill>
        <p:spPr>
          <a:xfrm>
            <a:off x="7407081" y="1324719"/>
            <a:ext cx="3029446" cy="2966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771281-AFD0-4130-AEC7-5B734895310A}"/>
                  </a:ext>
                </a:extLst>
              </p14:cNvPr>
              <p14:cNvContentPartPr/>
              <p14:nvPr/>
            </p14:nvContentPartPr>
            <p14:xfrm>
              <a:off x="6613048" y="164172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771281-AFD0-4130-AEC7-5B73489531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0408" y="157872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59F08C4-50DA-4BC5-8BCD-69AC9155782A}"/>
                  </a:ext>
                </a:extLst>
              </p14:cNvPr>
              <p14:cNvContentPartPr/>
              <p14:nvPr/>
            </p14:nvContentPartPr>
            <p14:xfrm>
              <a:off x="6335128" y="1679527"/>
              <a:ext cx="1050120" cy="118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59F08C4-50DA-4BC5-8BCD-69AC915578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2488" y="1616527"/>
                <a:ext cx="1175760" cy="2437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915D915-ABEE-418C-9469-827E558157BB}"/>
              </a:ext>
            </a:extLst>
          </p:cNvPr>
          <p:cNvSpPr txBox="1"/>
          <p:nvPr/>
        </p:nvSpPr>
        <p:spPr>
          <a:xfrm>
            <a:off x="624625" y="115910"/>
            <a:ext cx="8892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Impact of Lightning on Wildfires</a:t>
            </a:r>
          </a:p>
        </p:txBody>
      </p:sp>
    </p:spTree>
    <p:extLst>
      <p:ext uri="{BB962C8B-B14F-4D97-AF65-F5344CB8AC3E}">
        <p14:creationId xmlns:p14="http://schemas.microsoft.com/office/powerpoint/2010/main" val="115286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9A03BE5-F401-49CE-9F8B-09A80F1A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45" y="1728562"/>
            <a:ext cx="6792735" cy="4420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85C21-FB66-49B1-8287-1309BA2166EC}"/>
              </a:ext>
            </a:extLst>
          </p:cNvPr>
          <p:cNvSpPr txBox="1"/>
          <p:nvPr/>
        </p:nvSpPr>
        <p:spPr>
          <a:xfrm>
            <a:off x="5800707" y="1136321"/>
            <a:ext cx="541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Acres Burned vs Year (w/ causes)</a:t>
            </a:r>
            <a:endParaRPr lang="en-US" sz="105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2037A2C-C028-4969-8B69-CECBA9878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" r="-118"/>
          <a:stretch/>
        </p:blipFill>
        <p:spPr>
          <a:xfrm>
            <a:off x="0" y="1659541"/>
            <a:ext cx="5402946" cy="4489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5AA81-DAF3-43F5-A3F5-0D69CC0DB7ED}"/>
              </a:ext>
            </a:extLst>
          </p:cNvPr>
          <p:cNvSpPr txBox="1"/>
          <p:nvPr/>
        </p:nvSpPr>
        <p:spPr>
          <a:xfrm>
            <a:off x="1148448" y="1136321"/>
            <a:ext cx="361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Acres Burned vs Year 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EAD0A-985F-41D3-9ED0-2EBC79CD8929}"/>
              </a:ext>
            </a:extLst>
          </p:cNvPr>
          <p:cNvSpPr txBox="1"/>
          <p:nvPr/>
        </p:nvSpPr>
        <p:spPr>
          <a:xfrm>
            <a:off x="689020" y="173865"/>
            <a:ext cx="9511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Impact of Lighting Caused Fires</a:t>
            </a:r>
          </a:p>
        </p:txBody>
      </p:sp>
    </p:spTree>
    <p:extLst>
      <p:ext uri="{BB962C8B-B14F-4D97-AF65-F5344CB8AC3E}">
        <p14:creationId xmlns:p14="http://schemas.microsoft.com/office/powerpoint/2010/main" val="174699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6DF7-431D-46DC-990E-7BE3D8AF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43E2-7D41-4D9B-A25B-FB36B033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ource Sans Pro" panose="020B0604020202020204" pitchFamily="34" charset="0"/>
              </a:rPr>
              <a:t>Short, Karen C. 2017. Spatial wildfire occurrence data for the United States, 1992-2015 [FPA_FOD_20170508]. 4th Edition. Fort Collins, CO: Forest Service Research Data Archive. </a:t>
            </a:r>
            <a:r>
              <a:rPr lang="en-US" b="0" i="0" dirty="0">
                <a:solidFill>
                  <a:srgbClr val="212121"/>
                </a:solidFill>
                <a:effectLst/>
                <a:latin typeface="Source Sans Pro" panose="020B0604020202020204" pitchFamily="34" charset="0"/>
                <a:hlinkClick r:id="rId2"/>
              </a:rPr>
              <a:t>https://doi.org/10.2737/RDS-2013-0009.4</a:t>
            </a:r>
            <a:endParaRPr lang="en-US" b="0" i="0" dirty="0">
              <a:solidFill>
                <a:srgbClr val="212121"/>
              </a:solidFill>
              <a:effectLst/>
              <a:latin typeface="Source Sans Pro" panose="020B0604020202020204" pitchFamily="34" charset="0"/>
            </a:endParaRPr>
          </a:p>
          <a:p>
            <a:endParaRPr lang="en-US" dirty="0">
              <a:solidFill>
                <a:srgbClr val="212121"/>
              </a:solidFill>
              <a:latin typeface="Source Sans Pro" panose="020B0604020202020204" pitchFamily="34" charset="0"/>
            </a:endParaRPr>
          </a:p>
          <a:p>
            <a:r>
              <a:rPr lang="en-US" dirty="0">
                <a:effectLst/>
              </a:rPr>
              <a:t>Desjardins, Jeff. “Visualizing 200 Years of U.S. Population Density.” </a:t>
            </a:r>
            <a:r>
              <a:rPr lang="en-US" i="1" dirty="0">
                <a:effectLst/>
              </a:rPr>
              <a:t>Visual Capitalist</a:t>
            </a:r>
            <a:r>
              <a:rPr lang="en-US" dirty="0">
                <a:effectLst/>
              </a:rPr>
              <a:t>, 12 Mar. 2019, www.visualcapitalist.com/visualizing-200-years-of-u-s-population-density/.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3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9A9-5474-4901-9486-46D46AA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4" y="375332"/>
            <a:ext cx="8517154" cy="882611"/>
          </a:xfrm>
        </p:spPr>
        <p:txBody>
          <a:bodyPr/>
          <a:lstStyle/>
          <a:p>
            <a:r>
              <a:rPr lang="en-US" dirty="0"/>
              <a:t>Data Sources and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4F8CE-2522-4499-A9F3-7408FCC9BE69}"/>
              </a:ext>
            </a:extLst>
          </p:cNvPr>
          <p:cNvSpPr txBox="1"/>
          <p:nvPr/>
        </p:nvSpPr>
        <p:spPr>
          <a:xfrm>
            <a:off x="619827" y="4790716"/>
            <a:ext cx="875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United States Forest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4BC1D-DF4A-4D16-9E2D-AE21A28671AF}"/>
              </a:ext>
            </a:extLst>
          </p:cNvPr>
          <p:cNvSpPr txBox="1"/>
          <p:nvPr/>
        </p:nvSpPr>
        <p:spPr>
          <a:xfrm>
            <a:off x="726831" y="4975382"/>
            <a:ext cx="735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Spatial wildfire occurrence data for the United States, 1992-2015 [FPA_FOD_20170508] (4th Edition)</a:t>
            </a:r>
          </a:p>
          <a:p>
            <a:r>
              <a:rPr lang="en-US" dirty="0">
                <a:solidFill>
                  <a:srgbClr val="212121"/>
                </a:solidFill>
                <a:latin typeface="Source Sans Pro" panose="020B0503030403020204" pitchFamily="34" charset="0"/>
              </a:rPr>
              <a:t>	by Karen C Short (2017)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EB89127-BB3A-4806-8B71-A63F0BB9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8294" y="2307405"/>
            <a:ext cx="2765460" cy="300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31EA35-1C4E-43DF-BCD2-4440EE5EA04B}"/>
              </a:ext>
            </a:extLst>
          </p:cNvPr>
          <p:cNvSpPr txBox="1"/>
          <p:nvPr/>
        </p:nvSpPr>
        <p:spPr>
          <a:xfrm>
            <a:off x="298814" y="1479531"/>
            <a:ext cx="59657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	</a:t>
            </a:r>
            <a:r>
              <a:rPr lang="en-US" sz="2400" dirty="0"/>
              <a:t>A SQL database with entries of over 1.88 million US based wildfires.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Spans 24 years from 1992 to 2015.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Includes fire size, location, cause and </a:t>
            </a:r>
          </a:p>
          <a:p>
            <a:pPr algn="ctr"/>
            <a:r>
              <a:rPr lang="en-US" sz="2400" dirty="0"/>
              <a:t>34 other data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A0D3-8E6A-4502-B58E-94654C42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D9C-E777-477B-B2AD-7EF30378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302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To visualize the fire data in maps to show size and locations of fires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To visualize changes in number and size of fires from 1992 to 2015</a:t>
            </a:r>
          </a:p>
          <a:p>
            <a:endParaRPr lang="en-US" sz="2000" dirty="0"/>
          </a:p>
          <a:p>
            <a:r>
              <a:rPr lang="en-US" sz="2000" dirty="0"/>
              <a:t>To determine largest contributors to wildfires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To display other important information through charts and graphs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837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B89831B-BC4F-4604-AF42-BA16CC03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6" t="14642"/>
          <a:stretch/>
        </p:blipFill>
        <p:spPr>
          <a:xfrm>
            <a:off x="241222" y="2098070"/>
            <a:ext cx="6016320" cy="33827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F0CD70C-88F6-4C55-A338-80B8ED6081A9}"/>
              </a:ext>
            </a:extLst>
          </p:cNvPr>
          <p:cNvSpPr txBox="1"/>
          <p:nvPr/>
        </p:nvSpPr>
        <p:spPr>
          <a:xfrm>
            <a:off x="445045" y="1720553"/>
            <a:ext cx="541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Acres Burned per Fire Class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F75AF-9FF6-470E-8D1C-D0CA62ED1AF1}"/>
              </a:ext>
            </a:extLst>
          </p:cNvPr>
          <p:cNvSpPr txBox="1"/>
          <p:nvPr/>
        </p:nvSpPr>
        <p:spPr>
          <a:xfrm>
            <a:off x="6502726" y="1731357"/>
            <a:ext cx="429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Number of Fires by Class</a:t>
            </a:r>
          </a:p>
        </p:txBody>
      </p:sp>
      <p:pic>
        <p:nvPicPr>
          <p:cNvPr id="38" name="Picture 37" descr="Chart, pie chart&#10;&#10;Description automatically generated">
            <a:extLst>
              <a:ext uri="{FF2B5EF4-FFF2-40B4-BE49-F238E27FC236}">
                <a16:creationId xmlns:a16="http://schemas.microsoft.com/office/drawing/2014/main" id="{AC25DE61-82B8-4E5F-A49D-95B21BAD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9" t="24696" r="61007" b="23961"/>
          <a:stretch/>
        </p:blipFill>
        <p:spPr>
          <a:xfrm>
            <a:off x="6257542" y="2384171"/>
            <a:ext cx="2795381" cy="2765641"/>
          </a:xfrm>
          <a:prstGeom prst="rect">
            <a:avLst/>
          </a:prstGeom>
        </p:spPr>
      </p:pic>
      <p:pic>
        <p:nvPicPr>
          <p:cNvPr id="40" name="Picture 39" descr="Chart, pie chart&#10;&#10;Description automatically generated">
            <a:extLst>
              <a:ext uri="{FF2B5EF4-FFF2-40B4-BE49-F238E27FC236}">
                <a16:creationId xmlns:a16="http://schemas.microsoft.com/office/drawing/2014/main" id="{B1BD4A1A-EEA9-4AD3-B1DC-E401DFE90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51" t="11014"/>
          <a:stretch/>
        </p:blipFill>
        <p:spPr>
          <a:xfrm>
            <a:off x="9138763" y="2535636"/>
            <a:ext cx="2893993" cy="28553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0DE249-C4B5-4B3B-89FB-B86E72C0862F}"/>
              </a:ext>
            </a:extLst>
          </p:cNvPr>
          <p:cNvSpPr txBox="1"/>
          <p:nvPr/>
        </p:nvSpPr>
        <p:spPr>
          <a:xfrm>
            <a:off x="9947352" y="2629868"/>
            <a:ext cx="131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667k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71B2E-0B34-42B3-A459-9E8EC52ED7B4}"/>
              </a:ext>
            </a:extLst>
          </p:cNvPr>
          <p:cNvSpPr txBox="1"/>
          <p:nvPr/>
        </p:nvSpPr>
        <p:spPr>
          <a:xfrm>
            <a:off x="9186886" y="2153338"/>
            <a:ext cx="257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of fires per 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4D21C-EDD0-45AB-BD5E-DF8F26D99C04}"/>
              </a:ext>
            </a:extLst>
          </p:cNvPr>
          <p:cNvSpPr txBox="1"/>
          <p:nvPr/>
        </p:nvSpPr>
        <p:spPr>
          <a:xfrm>
            <a:off x="9947352" y="3008828"/>
            <a:ext cx="1054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939k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B46DC0-6060-4F09-A5AE-602608F75E6F}"/>
              </a:ext>
            </a:extLst>
          </p:cNvPr>
          <p:cNvSpPr txBox="1"/>
          <p:nvPr/>
        </p:nvSpPr>
        <p:spPr>
          <a:xfrm>
            <a:off x="9946239" y="3429000"/>
            <a:ext cx="1279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220k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373A43-BE3F-4FF0-B375-10FBAFE37665}"/>
              </a:ext>
            </a:extLst>
          </p:cNvPr>
          <p:cNvSpPr txBox="1"/>
          <p:nvPr/>
        </p:nvSpPr>
        <p:spPr>
          <a:xfrm>
            <a:off x="9940267" y="3833741"/>
            <a:ext cx="1290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28.4k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9019B4-9682-41FB-B980-E62F9301946B}"/>
              </a:ext>
            </a:extLst>
          </p:cNvPr>
          <p:cNvSpPr txBox="1"/>
          <p:nvPr/>
        </p:nvSpPr>
        <p:spPr>
          <a:xfrm>
            <a:off x="9940267" y="4228132"/>
            <a:ext cx="1135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14.1k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3E7E0-D422-4AEB-9AE4-D0AEB46B5075}"/>
              </a:ext>
            </a:extLst>
          </p:cNvPr>
          <p:cNvSpPr txBox="1"/>
          <p:nvPr/>
        </p:nvSpPr>
        <p:spPr>
          <a:xfrm>
            <a:off x="9940267" y="4610430"/>
            <a:ext cx="891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7,786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920D35-53D5-4BD1-8595-65653C5D8CE7}"/>
              </a:ext>
            </a:extLst>
          </p:cNvPr>
          <p:cNvSpPr txBox="1"/>
          <p:nvPr/>
        </p:nvSpPr>
        <p:spPr>
          <a:xfrm>
            <a:off x="9940267" y="5000731"/>
            <a:ext cx="1245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3,773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4B931E-0783-41E7-9F45-B1DB666EBC88}"/>
              </a:ext>
            </a:extLst>
          </p:cNvPr>
          <p:cNvSpPr txBox="1"/>
          <p:nvPr/>
        </p:nvSpPr>
        <p:spPr>
          <a:xfrm>
            <a:off x="886351" y="381467"/>
            <a:ext cx="8207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Comparison of Fire Classes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19A4F8-3ED9-4960-9419-8F6300B5DCFD}"/>
              </a:ext>
            </a:extLst>
          </p:cNvPr>
          <p:cNvSpPr txBox="1"/>
          <p:nvPr/>
        </p:nvSpPr>
        <p:spPr>
          <a:xfrm>
            <a:off x="367048" y="5705341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*140 million acres burned between 1992 and 2015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9530A5-E436-4C05-96F5-247B76BBE5BC}"/>
              </a:ext>
            </a:extLst>
          </p:cNvPr>
          <p:cNvSpPr txBox="1"/>
          <p:nvPr/>
        </p:nvSpPr>
        <p:spPr>
          <a:xfrm>
            <a:off x="6364119" y="5733647"/>
            <a:ext cx="4431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*1.8 million wildfires between 1992 and 2015</a:t>
            </a:r>
          </a:p>
        </p:txBody>
      </p:sp>
    </p:spTree>
    <p:extLst>
      <p:ext uri="{BB962C8B-B14F-4D97-AF65-F5344CB8AC3E}">
        <p14:creationId xmlns:p14="http://schemas.microsoft.com/office/powerpoint/2010/main" val="307556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8070-C8CD-429E-B0B0-E0DBD38C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3" y="252669"/>
            <a:ext cx="10058400" cy="9196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Splitting data into two sets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CC0E414D-7198-4B79-8C43-C1AF8FA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26294"/>
            <a:ext cx="6361531" cy="4571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8EB46-03EE-49EE-A229-3AA3D0298969}"/>
              </a:ext>
            </a:extLst>
          </p:cNvPr>
          <p:cNvSpPr txBox="1"/>
          <p:nvPr/>
        </p:nvSpPr>
        <p:spPr>
          <a:xfrm>
            <a:off x="353418" y="1356962"/>
            <a:ext cx="33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2012-2015 wildfires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41E2-32E5-4067-A7CB-19247C031D1F}"/>
              </a:ext>
            </a:extLst>
          </p:cNvPr>
          <p:cNvSpPr txBox="1"/>
          <p:nvPr/>
        </p:nvSpPr>
        <p:spPr>
          <a:xfrm>
            <a:off x="4852491" y="4863710"/>
            <a:ext cx="2098071" cy="143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Decided to split data into two sets rather than use a heatmap. Heatmaps overemphasized smaller fires relative to the acres burned, due to there being so much more of them.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E90FF-64B9-4BA1-8843-42B4C8B7E932}"/>
              </a:ext>
            </a:extLst>
          </p:cNvPr>
          <p:cNvSpPr txBox="1"/>
          <p:nvPr/>
        </p:nvSpPr>
        <p:spPr>
          <a:xfrm>
            <a:off x="7244620" y="81265"/>
            <a:ext cx="233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Fires &lt; 10 acres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9C24D-C295-4A2C-B13B-E62DDA08D686}"/>
              </a:ext>
            </a:extLst>
          </p:cNvPr>
          <p:cNvSpPr txBox="1"/>
          <p:nvPr/>
        </p:nvSpPr>
        <p:spPr>
          <a:xfrm>
            <a:off x="7244620" y="3241660"/>
            <a:ext cx="185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Fires &gt; 10 acres</a:t>
            </a:r>
          </a:p>
        </p:txBody>
      </p:sp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4A342DF6-1F6A-4D69-8BD8-99E5F11B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99" y="371526"/>
            <a:ext cx="4513555" cy="2870134"/>
          </a:xfrm>
          <a:prstGeom prst="rect">
            <a:avLst/>
          </a:prstGeom>
        </p:spPr>
      </p:pic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132225BD-B7C9-489A-A18C-B92BFAC1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99" y="3616341"/>
            <a:ext cx="4513555" cy="28701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FA1644-B0F0-4D6C-9281-D2841BF1AA49}"/>
                  </a:ext>
                </a:extLst>
              </p14:cNvPr>
              <p14:cNvContentPartPr/>
              <p14:nvPr/>
            </p14:nvContentPartPr>
            <p14:xfrm>
              <a:off x="2910874" y="-1180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FA1644-B0F0-4D6C-9281-D2841BF1AA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8234" y="-181009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E479F0F-A95A-41CC-8A03-C46D302EE870}"/>
              </a:ext>
            </a:extLst>
          </p:cNvPr>
          <p:cNvGrpSpPr/>
          <p:nvPr/>
        </p:nvGrpSpPr>
        <p:grpSpPr>
          <a:xfrm>
            <a:off x="6416914" y="1760621"/>
            <a:ext cx="819720" cy="34560"/>
            <a:chOff x="6416914" y="1760621"/>
            <a:chExt cx="819720" cy="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D8CBAD-1EEF-4B11-8406-B2F4120AF155}"/>
                    </a:ext>
                  </a:extLst>
                </p14:cNvPr>
                <p14:cNvContentPartPr/>
                <p14:nvPr/>
              </p14:nvContentPartPr>
              <p14:xfrm>
                <a:off x="6659554" y="1760621"/>
                <a:ext cx="577080" cy="32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D8CBAD-1EEF-4B11-8406-B2F4120AF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96554" y="1697981"/>
                  <a:ext cx="702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83790F-08E7-48A4-B153-CD4592BD0547}"/>
                    </a:ext>
                  </a:extLst>
                </p14:cNvPr>
                <p14:cNvContentPartPr/>
                <p14:nvPr/>
              </p14:nvContentPartPr>
              <p14:xfrm>
                <a:off x="6425554" y="1777541"/>
                <a:ext cx="227880" cy="17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83790F-08E7-48A4-B153-CD4592BD05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62554" y="1714541"/>
                  <a:ext cx="353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3D718B-82BD-4EDF-991E-1219FC2F7C95}"/>
                    </a:ext>
                  </a:extLst>
                </p14:cNvPr>
                <p14:cNvContentPartPr/>
                <p14:nvPr/>
              </p14:nvContentPartPr>
              <p14:xfrm>
                <a:off x="6416914" y="1777901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3D718B-82BD-4EDF-991E-1219FC2F7C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54274" y="17149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00ABA7-3918-40DF-AC60-A533480C5C54}"/>
                  </a:ext>
                </a:extLst>
              </p14:cNvPr>
              <p14:cNvContentPartPr/>
              <p14:nvPr/>
            </p14:nvContentPartPr>
            <p14:xfrm>
              <a:off x="8520754" y="2372621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00ABA7-3918-40DF-AC60-A533480C5C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8114" y="230998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72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29FF963-840D-4C58-A231-983998196A8E}"/>
              </a:ext>
            </a:extLst>
          </p:cNvPr>
          <p:cNvGrpSpPr/>
          <p:nvPr/>
        </p:nvGrpSpPr>
        <p:grpSpPr>
          <a:xfrm>
            <a:off x="8072194" y="1660784"/>
            <a:ext cx="3076200" cy="164880"/>
            <a:chOff x="8072194" y="1660784"/>
            <a:chExt cx="30762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28F6CF-3808-4C63-9C3B-1EA826E53B5F}"/>
                    </a:ext>
                  </a:extLst>
                </p14:cNvPr>
                <p14:cNvContentPartPr/>
                <p14:nvPr/>
              </p14:nvContentPartPr>
              <p14:xfrm>
                <a:off x="8072194" y="17389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28F6CF-3808-4C63-9C3B-1EA826E53B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63194" y="1729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9FD1CE-1006-4F6B-86D7-A6D6C0779CAB}"/>
                    </a:ext>
                  </a:extLst>
                </p14:cNvPr>
                <p14:cNvContentPartPr/>
                <p14:nvPr/>
              </p14:nvContentPartPr>
              <p14:xfrm>
                <a:off x="8072194" y="1681304"/>
                <a:ext cx="157320" cy="98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9FD1CE-1006-4F6B-86D7-A6D6C0779C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3194" y="1672664"/>
                  <a:ext cx="174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7D186D-6F72-4396-8D3D-FC3413FE0DA7}"/>
                    </a:ext>
                  </a:extLst>
                </p14:cNvPr>
                <p14:cNvContentPartPr/>
                <p14:nvPr/>
              </p14:nvContentPartPr>
              <p14:xfrm>
                <a:off x="8134114" y="1660784"/>
                <a:ext cx="3014280" cy="16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7D186D-6F72-4396-8D3D-FC3413FE0D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71114" y="1598144"/>
                  <a:ext cx="3139920" cy="290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09385BF6-D1FB-4754-B3C8-98E26FC13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16" y="943193"/>
            <a:ext cx="7932280" cy="5393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11BC7C-89D3-459A-8F9B-645EE30EBB61}"/>
              </a:ext>
            </a:extLst>
          </p:cNvPr>
          <p:cNvSpPr txBox="1"/>
          <p:nvPr/>
        </p:nvSpPr>
        <p:spPr>
          <a:xfrm>
            <a:off x="123416" y="112196"/>
            <a:ext cx="1067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Fires greater than 10 acres over the years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5D56-03EC-422F-BB0D-1E09A1727A71}"/>
              </a:ext>
            </a:extLst>
          </p:cNvPr>
          <p:cNvSpPr txBox="1"/>
          <p:nvPr/>
        </p:nvSpPr>
        <p:spPr>
          <a:xfrm>
            <a:off x="7522781" y="3429000"/>
            <a:ext cx="3698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average fires size grew from 37.6 acres from 1992-95, to 97.6 acres from 2011-15.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average number of acres burned annually grew from 2.6 million acres in 1992-95, to 6.9 million in 2011-15.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4AD93-F618-4B99-9BD8-A2617575B9D8}"/>
              </a:ext>
            </a:extLst>
          </p:cNvPr>
          <p:cNvSpPr txBox="1"/>
          <p:nvPr/>
        </p:nvSpPr>
        <p:spPr>
          <a:xfrm>
            <a:off x="8072194" y="1796864"/>
            <a:ext cx="3497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maps split the fires into six, 4-year sections and displays them in sequential order.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2E0AD4-C851-40D2-8317-04161AE30F12}"/>
                  </a:ext>
                </a:extLst>
              </p14:cNvPr>
              <p14:cNvContentPartPr/>
              <p14:nvPr/>
            </p14:nvContentPartPr>
            <p14:xfrm>
              <a:off x="8134114" y="17554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2E0AD4-C851-40D2-8317-04161AE30F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71114" y="169246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97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3AAD-DE16-4424-9F47-D84D40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97" y="286604"/>
            <a:ext cx="10757383" cy="784872"/>
          </a:xfrm>
        </p:spPr>
        <p:txBody>
          <a:bodyPr/>
          <a:lstStyle/>
          <a:p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Small Fires Relation to Population Density</a:t>
            </a: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E976421-701C-42F7-A97B-FEADBBB5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8" y="1245379"/>
            <a:ext cx="6421458" cy="43879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194F6-6935-4D21-8A8D-96B451D2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980" y="1718589"/>
            <a:ext cx="5492820" cy="33414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330985-0683-4B3D-A37B-E7EB681F3976}"/>
                  </a:ext>
                </a:extLst>
              </p14:cNvPr>
              <p14:cNvContentPartPr/>
              <p14:nvPr/>
            </p14:nvContentPartPr>
            <p14:xfrm>
              <a:off x="2815803" y="3668144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330985-0683-4B3D-A37B-E7EB681F39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2803" y="3605504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B61E34-CE7E-4ECE-A27A-B2B885549396}"/>
              </a:ext>
            </a:extLst>
          </p:cNvPr>
          <p:cNvSpPr txBox="1"/>
          <p:nvPr/>
        </p:nvSpPr>
        <p:spPr>
          <a:xfrm>
            <a:off x="6339396" y="1245379"/>
            <a:ext cx="35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Population Density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2A6A1-6079-40FD-8EEE-BDA9F7C3EE51}"/>
              </a:ext>
            </a:extLst>
          </p:cNvPr>
          <p:cNvSpPr txBox="1"/>
          <p:nvPr/>
        </p:nvSpPr>
        <p:spPr>
          <a:xfrm>
            <a:off x="6524216" y="5245178"/>
            <a:ext cx="458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*From US Census </a:t>
            </a:r>
            <a:r>
              <a:rPr lang="en-US" sz="1600" dirty="0" err="1"/>
              <a:t>Bereua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396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EC9B-EC55-4244-AE9F-82A682A6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44" y="341290"/>
            <a:ext cx="10058400" cy="88735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Alaska &amp; Hawaii</a:t>
            </a:r>
          </a:p>
        </p:txBody>
      </p:sp>
      <p:pic>
        <p:nvPicPr>
          <p:cNvPr id="5" name="Picture 4" descr="Map, scatter chart&#10;&#10;Description automatically generated">
            <a:extLst>
              <a:ext uri="{FF2B5EF4-FFF2-40B4-BE49-F238E27FC236}">
                <a16:creationId xmlns:a16="http://schemas.microsoft.com/office/drawing/2014/main" id="{2082BC03-C513-40C0-A8E9-9FED5C39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1535"/>
            <a:ext cx="5867400" cy="51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B0749-2152-476B-AB5F-4D4094BB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35" y="1121535"/>
            <a:ext cx="5867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157A8B-BA6C-4C16-ACC1-CF1B916582EE}"/>
              </a:ext>
            </a:extLst>
          </p:cNvPr>
          <p:cNvSpPr txBox="1"/>
          <p:nvPr/>
        </p:nvSpPr>
        <p:spPr>
          <a:xfrm>
            <a:off x="863269" y="977666"/>
            <a:ext cx="361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Average Fire Size vs Year </a:t>
            </a:r>
            <a:endParaRPr lang="en-US" sz="1050" dirty="0"/>
          </a:p>
        </p:txBody>
      </p:sp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90603A56-4660-4A05-88AB-A7CD31825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38" y="1485677"/>
            <a:ext cx="5353854" cy="448968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C431D1-818C-497D-8C8A-43DB37498B8F}"/>
              </a:ext>
            </a:extLst>
          </p:cNvPr>
          <p:cNvSpPr txBox="1"/>
          <p:nvPr/>
        </p:nvSpPr>
        <p:spPr>
          <a:xfrm>
            <a:off x="6540403" y="979224"/>
            <a:ext cx="361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AF8C13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Acres Burned vs Year 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99734-4F18-4ED8-AB41-81AEDF38CEC7}"/>
              </a:ext>
            </a:extLst>
          </p:cNvPr>
          <p:cNvSpPr txBox="1"/>
          <p:nvPr/>
        </p:nvSpPr>
        <p:spPr>
          <a:xfrm>
            <a:off x="1022398" y="6023293"/>
            <a:ext cx="8306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Upward trend in both average fire size and total acres burned annually  	**both charts are very similar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CEBAC-294D-4A18-B8C5-FE90974B1DF4}"/>
              </a:ext>
            </a:extLst>
          </p:cNvPr>
          <p:cNvSpPr txBox="1"/>
          <p:nvPr/>
        </p:nvSpPr>
        <p:spPr>
          <a:xfrm>
            <a:off x="515781" y="220914"/>
            <a:ext cx="783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Fire Statistics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F2F4FCC-9153-44FD-9311-625CC7BBF87B}"/>
                  </a:ext>
                </a:extLst>
              </p14:cNvPr>
              <p14:cNvContentPartPr/>
              <p14:nvPr/>
            </p14:nvContentPartPr>
            <p14:xfrm>
              <a:off x="5528763" y="1727384"/>
              <a:ext cx="131400" cy="29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F2F4FCC-9153-44FD-9311-625CC7BBF8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5763" y="1664744"/>
                <a:ext cx="257040" cy="1555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D50C9A6B-97DC-4B98-9159-3436C3F2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33" y="1485676"/>
            <a:ext cx="5480219" cy="44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38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AF8C13"/>
      </a:accent1>
      <a:accent2>
        <a:srgbClr val="755D0C"/>
      </a:accent2>
      <a:accent3>
        <a:srgbClr val="62170C"/>
      </a:accent3>
      <a:accent4>
        <a:srgbClr val="E76618"/>
      </a:accent4>
      <a:accent5>
        <a:srgbClr val="C42F1A"/>
      </a:accent5>
      <a:accent6>
        <a:srgbClr val="918655"/>
      </a:accent6>
      <a:hlink>
        <a:srgbClr val="F0D577"/>
      </a:hlink>
      <a:folHlink>
        <a:srgbClr val="6E91A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AF8C13"/>
      </a:accent1>
      <a:accent2>
        <a:srgbClr val="755D0C"/>
      </a:accent2>
      <a:accent3>
        <a:srgbClr val="62170C"/>
      </a:accent3>
      <a:accent4>
        <a:srgbClr val="E76618"/>
      </a:accent4>
      <a:accent5>
        <a:srgbClr val="C42F1A"/>
      </a:accent5>
      <a:accent6>
        <a:srgbClr val="918655"/>
      </a:accent6>
      <a:hlink>
        <a:srgbClr val="F0D577"/>
      </a:hlink>
      <a:folHlink>
        <a:srgbClr val="6E91A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4492</TotalTime>
  <Words>511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Source Sans Pro</vt:lpstr>
      <vt:lpstr>Trebuchet MS</vt:lpstr>
      <vt:lpstr>Wingdings</vt:lpstr>
      <vt:lpstr>Wingdings 3</vt:lpstr>
      <vt:lpstr>Facet</vt:lpstr>
      <vt:lpstr>Retrospect</vt:lpstr>
      <vt:lpstr>Visualization of US Wildfire Data</vt:lpstr>
      <vt:lpstr>Data Sources and Information</vt:lpstr>
      <vt:lpstr>Goals</vt:lpstr>
      <vt:lpstr>PowerPoint Presentation</vt:lpstr>
      <vt:lpstr>Splitting data into two sets</vt:lpstr>
      <vt:lpstr>PowerPoint Presentation</vt:lpstr>
      <vt:lpstr>Small Fires Relation to Population Density</vt:lpstr>
      <vt:lpstr>Alaska &amp; Hawaii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and Classification of Forest Fires</dc:title>
  <dc:creator>Aldo Zepeda</dc:creator>
  <cp:lastModifiedBy>Aldo Zepeda</cp:lastModifiedBy>
  <cp:revision>72</cp:revision>
  <dcterms:created xsi:type="dcterms:W3CDTF">2020-12-11T01:06:24Z</dcterms:created>
  <dcterms:modified xsi:type="dcterms:W3CDTF">2020-12-14T04:17:58Z</dcterms:modified>
</cp:coreProperties>
</file>